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6858000" cy="9144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FFC"/>
    <a:srgbClr val="D5FFFB"/>
    <a:srgbClr val="AD7339"/>
    <a:srgbClr val="FFFFC5"/>
    <a:srgbClr val="BAFFF8"/>
    <a:srgbClr val="FFCCFF"/>
    <a:srgbClr val="FFFF99"/>
    <a:srgbClr val="CCFFFF"/>
    <a:srgbClr val="36CEB5"/>
    <a:srgbClr val="FAEC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B34D46-5F04-4C26-A9FC-C878EF4440AD}" v="4" dt="2023-08-30T08:01:59.726"/>
    <p1510:client id="{2F7448C2-7A97-4AB2-9242-CDC1C58211B0}" v="16" dt="2023-08-30T09:45:00.850"/>
    <p1510:client id="{7B3A5A2E-F7C3-44EF-B9B2-62053BB20212}" v="81" dt="2023-08-31T07:54:28.630"/>
    <p1510:client id="{A4218FCE-8742-4F07-911C-31480D09E10B}" v="56" vWet="57" dt="2023-08-31T07:41:32.04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2" autoAdjust="0"/>
    <p:restoredTop sz="94660"/>
  </p:normalViewPr>
  <p:slideViewPr>
    <p:cSldViewPr snapToGrid="0">
      <p:cViewPr varScale="1">
        <p:scale>
          <a:sx n="51" d="100"/>
          <a:sy n="51" d="100"/>
        </p:scale>
        <p:origin x="232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D1B4B061-05E0-4D48-A1D6-DFF7C77B5206}" type="datetimeFigureOut">
              <a:rPr kumimoji="1" lang="ja-JP" altLang="en-US" smtClean="0"/>
              <a:t>2024/2/22</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4A0D909D-1A03-4768-BA5D-40CCFDAB0942}" type="slidenum">
              <a:rPr kumimoji="1" lang="ja-JP" altLang="en-US" smtClean="0"/>
              <a:t>‹#›</a:t>
            </a:fld>
            <a:endParaRPr kumimoji="1" lang="ja-JP" altLang="en-US"/>
          </a:p>
        </p:txBody>
      </p:sp>
    </p:spTree>
    <p:extLst>
      <p:ext uri="{BB962C8B-B14F-4D97-AF65-F5344CB8AC3E}">
        <p14:creationId xmlns:p14="http://schemas.microsoft.com/office/powerpoint/2010/main" val="41548670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0D909D-1A03-4768-BA5D-40CCFDAB0942}" type="slidenum">
              <a:rPr kumimoji="1" lang="ja-JP" altLang="en-US" smtClean="0"/>
              <a:t>1</a:t>
            </a:fld>
            <a:endParaRPr kumimoji="1" lang="ja-JP" altLang="en-US"/>
          </a:p>
        </p:txBody>
      </p:sp>
    </p:spTree>
    <p:extLst>
      <p:ext uri="{BB962C8B-B14F-4D97-AF65-F5344CB8AC3E}">
        <p14:creationId xmlns:p14="http://schemas.microsoft.com/office/powerpoint/2010/main" val="3658036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4802718"/>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BC1383AA-1058-48B4-B8A9-1D3BA4BAD689}"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9D69B2-7753-4723-8CA3-51F8A185258D}" type="slidenum">
              <a:rPr kumimoji="1" lang="ja-JP" altLang="en-US" smtClean="0"/>
              <a:t>‹#›</a:t>
            </a:fld>
            <a:endParaRPr kumimoji="1" lang="ja-JP" altLang="en-US"/>
          </a:p>
        </p:txBody>
      </p:sp>
    </p:spTree>
    <p:extLst>
      <p:ext uri="{BB962C8B-B14F-4D97-AF65-F5344CB8AC3E}">
        <p14:creationId xmlns:p14="http://schemas.microsoft.com/office/powerpoint/2010/main" val="271845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C1383AA-1058-48B4-B8A9-1D3BA4BAD689}"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9D69B2-7753-4723-8CA3-51F8A185258D}" type="slidenum">
              <a:rPr kumimoji="1" lang="ja-JP" altLang="en-US" smtClean="0"/>
              <a:t>‹#›</a:t>
            </a:fld>
            <a:endParaRPr kumimoji="1" lang="ja-JP" altLang="en-US"/>
          </a:p>
        </p:txBody>
      </p:sp>
    </p:spTree>
    <p:extLst>
      <p:ext uri="{BB962C8B-B14F-4D97-AF65-F5344CB8AC3E}">
        <p14:creationId xmlns:p14="http://schemas.microsoft.com/office/powerpoint/2010/main" val="3161642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6"/>
            <a:ext cx="1478756" cy="774911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486836"/>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C1383AA-1058-48B4-B8A9-1D3BA4BAD689}"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9D69B2-7753-4723-8CA3-51F8A185258D}" type="slidenum">
              <a:rPr kumimoji="1" lang="ja-JP" altLang="en-US" smtClean="0"/>
              <a:t>‹#›</a:t>
            </a:fld>
            <a:endParaRPr kumimoji="1" lang="ja-JP" altLang="en-US"/>
          </a:p>
        </p:txBody>
      </p:sp>
    </p:spTree>
    <p:extLst>
      <p:ext uri="{BB962C8B-B14F-4D97-AF65-F5344CB8AC3E}">
        <p14:creationId xmlns:p14="http://schemas.microsoft.com/office/powerpoint/2010/main" val="736101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C1383AA-1058-48B4-B8A9-1D3BA4BAD689}"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9D69B2-7753-4723-8CA3-51F8A185258D}" type="slidenum">
              <a:rPr kumimoji="1" lang="ja-JP" altLang="en-US" smtClean="0"/>
              <a:t>‹#›</a:t>
            </a:fld>
            <a:endParaRPr kumimoji="1" lang="ja-JP" altLang="en-US"/>
          </a:p>
        </p:txBody>
      </p:sp>
    </p:spTree>
    <p:extLst>
      <p:ext uri="{BB962C8B-B14F-4D97-AF65-F5344CB8AC3E}">
        <p14:creationId xmlns:p14="http://schemas.microsoft.com/office/powerpoint/2010/main" val="75132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5"/>
            <a:ext cx="5915025" cy="3803649"/>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119288"/>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C1383AA-1058-48B4-B8A9-1D3BA4BAD689}"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9D69B2-7753-4723-8CA3-51F8A185258D}" type="slidenum">
              <a:rPr kumimoji="1" lang="ja-JP" altLang="en-US" smtClean="0"/>
              <a:t>‹#›</a:t>
            </a:fld>
            <a:endParaRPr kumimoji="1" lang="ja-JP" altLang="en-US"/>
          </a:p>
        </p:txBody>
      </p:sp>
    </p:spTree>
    <p:extLst>
      <p:ext uri="{BB962C8B-B14F-4D97-AF65-F5344CB8AC3E}">
        <p14:creationId xmlns:p14="http://schemas.microsoft.com/office/powerpoint/2010/main" val="338523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BC1383AA-1058-48B4-B8A9-1D3BA4BAD689}" type="datetimeFigureOut">
              <a:rPr kumimoji="1" lang="ja-JP" altLang="en-US" smtClean="0"/>
              <a:t>2024/2/22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39D69B2-7753-4723-8CA3-51F8A185258D}" type="slidenum">
              <a:rPr kumimoji="1" lang="ja-JP" altLang="en-US" smtClean="0"/>
              <a:t>‹#›</a:t>
            </a:fld>
            <a:endParaRPr kumimoji="1" lang="ja-JP" altLang="en-US"/>
          </a:p>
        </p:txBody>
      </p:sp>
    </p:spTree>
    <p:extLst>
      <p:ext uri="{BB962C8B-B14F-4D97-AF65-F5344CB8AC3E}">
        <p14:creationId xmlns:p14="http://schemas.microsoft.com/office/powerpoint/2010/main" val="70506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8"/>
            <a:ext cx="5915025" cy="176741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2" y="2241553"/>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2"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4" y="2241553"/>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4"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BC1383AA-1058-48B4-B8A9-1D3BA4BAD689}" type="datetimeFigureOut">
              <a:rPr kumimoji="1" lang="ja-JP" altLang="en-US" smtClean="0"/>
              <a:t>2024/2/22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39D69B2-7753-4723-8CA3-51F8A185258D}" type="slidenum">
              <a:rPr kumimoji="1" lang="ja-JP" altLang="en-US" smtClean="0"/>
              <a:t>‹#›</a:t>
            </a:fld>
            <a:endParaRPr kumimoji="1" lang="ja-JP" altLang="en-US"/>
          </a:p>
        </p:txBody>
      </p:sp>
    </p:spTree>
    <p:extLst>
      <p:ext uri="{BB962C8B-B14F-4D97-AF65-F5344CB8AC3E}">
        <p14:creationId xmlns:p14="http://schemas.microsoft.com/office/powerpoint/2010/main" val="3544006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BC1383AA-1058-48B4-B8A9-1D3BA4BAD689}" type="datetimeFigureOut">
              <a:rPr kumimoji="1" lang="ja-JP" altLang="en-US" smtClean="0"/>
              <a:t>2024/2/22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39D69B2-7753-4723-8CA3-51F8A185258D}" type="slidenum">
              <a:rPr kumimoji="1" lang="ja-JP" altLang="en-US" smtClean="0"/>
              <a:t>‹#›</a:t>
            </a:fld>
            <a:endParaRPr kumimoji="1" lang="ja-JP" altLang="en-US"/>
          </a:p>
        </p:txBody>
      </p:sp>
    </p:spTree>
    <p:extLst>
      <p:ext uri="{BB962C8B-B14F-4D97-AF65-F5344CB8AC3E}">
        <p14:creationId xmlns:p14="http://schemas.microsoft.com/office/powerpoint/2010/main" val="375283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383AA-1058-48B4-B8A9-1D3BA4BAD689}" type="datetimeFigureOut">
              <a:rPr kumimoji="1" lang="ja-JP" altLang="en-US" smtClean="0"/>
              <a:t>2024/2/22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39D69B2-7753-4723-8CA3-51F8A185258D}" type="slidenum">
              <a:rPr kumimoji="1" lang="ja-JP" altLang="en-US" smtClean="0"/>
              <a:t>‹#›</a:t>
            </a:fld>
            <a:endParaRPr kumimoji="1" lang="ja-JP" altLang="en-US"/>
          </a:p>
        </p:txBody>
      </p:sp>
    </p:spTree>
    <p:extLst>
      <p:ext uri="{BB962C8B-B14F-4D97-AF65-F5344CB8AC3E}">
        <p14:creationId xmlns:p14="http://schemas.microsoft.com/office/powerpoint/2010/main" val="1253009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4" y="1316571"/>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743202"/>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C1383AA-1058-48B4-B8A9-1D3BA4BAD689}" type="datetimeFigureOut">
              <a:rPr kumimoji="1" lang="ja-JP" altLang="en-US" smtClean="0"/>
              <a:t>2024/2/22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39D69B2-7753-4723-8CA3-51F8A185258D}" type="slidenum">
              <a:rPr kumimoji="1" lang="ja-JP" altLang="en-US" smtClean="0"/>
              <a:t>‹#›</a:t>
            </a:fld>
            <a:endParaRPr kumimoji="1" lang="ja-JP" altLang="en-US"/>
          </a:p>
        </p:txBody>
      </p:sp>
    </p:spTree>
    <p:extLst>
      <p:ext uri="{BB962C8B-B14F-4D97-AF65-F5344CB8AC3E}">
        <p14:creationId xmlns:p14="http://schemas.microsoft.com/office/powerpoint/2010/main" val="2650710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4" y="1316571"/>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743202"/>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C1383AA-1058-48B4-B8A9-1D3BA4BAD689}" type="datetimeFigureOut">
              <a:rPr kumimoji="1" lang="ja-JP" altLang="en-US" smtClean="0"/>
              <a:t>2024/2/22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39D69B2-7753-4723-8CA3-51F8A185258D}" type="slidenum">
              <a:rPr kumimoji="1" lang="ja-JP" altLang="en-US" smtClean="0"/>
              <a:t>‹#›</a:t>
            </a:fld>
            <a:endParaRPr kumimoji="1" lang="ja-JP" altLang="en-US"/>
          </a:p>
        </p:txBody>
      </p:sp>
    </p:spTree>
    <p:extLst>
      <p:ext uri="{BB962C8B-B14F-4D97-AF65-F5344CB8AC3E}">
        <p14:creationId xmlns:p14="http://schemas.microsoft.com/office/powerpoint/2010/main" val="2485065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8"/>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8475138"/>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C1383AA-1058-48B4-B8A9-1D3BA4BAD689}" type="datetimeFigureOut">
              <a:rPr kumimoji="1" lang="ja-JP" altLang="en-US" smtClean="0"/>
              <a:t>2024/2/22</a:t>
            </a:fld>
            <a:endParaRPr kumimoji="1" lang="ja-JP" altLang="en-US"/>
          </a:p>
        </p:txBody>
      </p:sp>
      <p:sp>
        <p:nvSpPr>
          <p:cNvPr id="5" name="Footer Placeholder 4"/>
          <p:cNvSpPr>
            <a:spLocks noGrp="1"/>
          </p:cNvSpPr>
          <p:nvPr>
            <p:ph type="ftr" sz="quarter" idx="3"/>
          </p:nvPr>
        </p:nvSpPr>
        <p:spPr>
          <a:xfrm>
            <a:off x="2271713" y="8475138"/>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8"/>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F39D69B2-7753-4723-8CA3-51F8A185258D}" type="slidenum">
              <a:rPr kumimoji="1" lang="ja-JP" altLang="en-US" smtClean="0"/>
              <a:t>‹#›</a:t>
            </a:fld>
            <a:endParaRPr kumimoji="1" lang="ja-JP" altLang="en-US"/>
          </a:p>
        </p:txBody>
      </p:sp>
    </p:spTree>
    <p:extLst>
      <p:ext uri="{BB962C8B-B14F-4D97-AF65-F5344CB8AC3E}">
        <p14:creationId xmlns:p14="http://schemas.microsoft.com/office/powerpoint/2010/main" val="29894763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図 42" descr="テキスト が含まれている画像&#10;&#10;自動的に生成された説明">
            <a:extLst>
              <a:ext uri="{FF2B5EF4-FFF2-40B4-BE49-F238E27FC236}">
                <a16:creationId xmlns:a16="http://schemas.microsoft.com/office/drawing/2014/main" id="{5B2FC199-025A-4022-8A21-8B57E431F9DC}"/>
              </a:ext>
            </a:extLst>
          </p:cNvPr>
          <p:cNvPicPr>
            <a:picLocks noChangeAspect="1"/>
          </p:cNvPicPr>
          <p:nvPr/>
        </p:nvPicPr>
        <p:blipFill rotWithShape="1">
          <a:blip r:embed="rId3">
            <a:extLst>
              <a:ext uri="{28A0092B-C50C-407E-A947-70E740481C1C}">
                <a14:useLocalDpi xmlns:a14="http://schemas.microsoft.com/office/drawing/2010/main" val="0"/>
              </a:ext>
            </a:extLst>
          </a:blip>
          <a:srcRect r="86412" b="74985"/>
          <a:stretch/>
        </p:blipFill>
        <p:spPr>
          <a:xfrm rot="10800000">
            <a:off x="2589120" y="4089383"/>
            <a:ext cx="4268880" cy="4420747"/>
          </a:xfrm>
          <a:prstGeom prst="rect">
            <a:avLst/>
          </a:prstGeom>
        </p:spPr>
      </p:pic>
      <p:pic>
        <p:nvPicPr>
          <p:cNvPr id="44" name="図 43" descr="テキスト が含まれている画像&#10;&#10;自動的に生成された説明">
            <a:extLst>
              <a:ext uri="{FF2B5EF4-FFF2-40B4-BE49-F238E27FC236}">
                <a16:creationId xmlns:a16="http://schemas.microsoft.com/office/drawing/2014/main" id="{9191F58F-8663-44BD-941C-EA71D936276B}"/>
              </a:ext>
            </a:extLst>
          </p:cNvPr>
          <p:cNvPicPr>
            <a:picLocks noChangeAspect="1"/>
          </p:cNvPicPr>
          <p:nvPr/>
        </p:nvPicPr>
        <p:blipFill rotWithShape="1">
          <a:blip r:embed="rId3">
            <a:extLst>
              <a:ext uri="{28A0092B-C50C-407E-A947-70E740481C1C}">
                <a14:useLocalDpi xmlns:a14="http://schemas.microsoft.com/office/drawing/2010/main" val="0"/>
              </a:ext>
            </a:extLst>
          </a:blip>
          <a:srcRect r="86412" b="74985"/>
          <a:stretch/>
        </p:blipFill>
        <p:spPr>
          <a:xfrm>
            <a:off x="0" y="0"/>
            <a:ext cx="3880800" cy="4018861"/>
          </a:xfrm>
          <a:prstGeom prst="rect">
            <a:avLst/>
          </a:prstGeom>
        </p:spPr>
      </p:pic>
      <p:sp>
        <p:nvSpPr>
          <p:cNvPr id="4" name="正方形/長方形 3">
            <a:extLst>
              <a:ext uri="{FF2B5EF4-FFF2-40B4-BE49-F238E27FC236}">
                <a16:creationId xmlns:a16="http://schemas.microsoft.com/office/drawing/2014/main" id="{5D0D921E-A940-429F-9229-69F583228530}"/>
              </a:ext>
            </a:extLst>
          </p:cNvPr>
          <p:cNvSpPr/>
          <p:nvPr/>
        </p:nvSpPr>
        <p:spPr>
          <a:xfrm>
            <a:off x="229799" y="1889218"/>
            <a:ext cx="1548000" cy="410108"/>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DD898AAF-334A-478D-9564-C79205DEA413}"/>
              </a:ext>
            </a:extLst>
          </p:cNvPr>
          <p:cNvGrpSpPr/>
          <p:nvPr/>
        </p:nvGrpSpPr>
        <p:grpSpPr>
          <a:xfrm>
            <a:off x="1823414" y="3537137"/>
            <a:ext cx="3600000" cy="2854190"/>
            <a:chOff x="-3998093" y="1917863"/>
            <a:chExt cx="4541707" cy="5223279"/>
          </a:xfrm>
          <a:solidFill>
            <a:schemeClr val="bg1"/>
          </a:solidFill>
        </p:grpSpPr>
        <p:sp>
          <p:nvSpPr>
            <p:cNvPr id="178" name="楕円 177">
              <a:extLst>
                <a:ext uri="{FF2B5EF4-FFF2-40B4-BE49-F238E27FC236}">
                  <a16:creationId xmlns:a16="http://schemas.microsoft.com/office/drawing/2014/main" id="{21CF63B0-74F4-4E4D-BDF7-AEF7B2A3292D}"/>
                </a:ext>
              </a:extLst>
            </p:cNvPr>
            <p:cNvSpPr/>
            <p:nvPr/>
          </p:nvSpPr>
          <p:spPr>
            <a:xfrm>
              <a:off x="-3998093" y="1917863"/>
              <a:ext cx="4541707" cy="5223279"/>
            </a:xfrm>
            <a:prstGeom prst="rect">
              <a:avLst/>
            </a:prstGeom>
            <a:grpFill/>
            <a:ln w="1016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ts val="1800"/>
                </a:lnSpc>
              </a:pPr>
              <a:endParaRPr kumimoji="1" lang="en-US" altLang="ja-JP" sz="1400" dirty="0">
                <a:ln>
                  <a:solidFill>
                    <a:schemeClr val="tx1"/>
                  </a:solidFill>
                </a:ln>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6E192CA9-B003-4D29-ABDA-597B9F03CF9C}"/>
                </a:ext>
              </a:extLst>
            </p:cNvPr>
            <p:cNvSpPr/>
            <p:nvPr/>
          </p:nvSpPr>
          <p:spPr>
            <a:xfrm>
              <a:off x="-3763334" y="2461412"/>
              <a:ext cx="4054097" cy="4093455"/>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ts val="1800"/>
                </a:lnSpc>
              </a:pPr>
              <a:endParaRPr kumimoji="1" lang="en-US" altLang="ja-JP" sz="1400" dirty="0">
                <a:ln>
                  <a:solidFill>
                    <a:schemeClr val="tx1"/>
                  </a:solidFill>
                </a:ln>
                <a:solidFill>
                  <a:schemeClr val="tx1"/>
                </a:solidFill>
                <a:latin typeface="BIZ UDPゴシック" panose="020B0400000000000000" pitchFamily="50" charset="-128"/>
                <a:ea typeface="BIZ UDPゴシック" panose="020B0400000000000000" pitchFamily="50" charset="-128"/>
              </a:endParaRPr>
            </a:p>
          </p:txBody>
        </p:sp>
      </p:grpSp>
      <p:pic>
        <p:nvPicPr>
          <p:cNvPr id="173" name="図 172" descr="テキスト が含まれている画像&#10;&#10;自動的に生成された説明">
            <a:extLst>
              <a:ext uri="{FF2B5EF4-FFF2-40B4-BE49-F238E27FC236}">
                <a16:creationId xmlns:a16="http://schemas.microsoft.com/office/drawing/2014/main" id="{73C12193-61E4-4991-B099-20D4A7DB9571}"/>
              </a:ext>
            </a:extLst>
          </p:cNvPr>
          <p:cNvPicPr>
            <a:picLocks noChangeAspect="1"/>
          </p:cNvPicPr>
          <p:nvPr/>
        </p:nvPicPr>
        <p:blipFill rotWithShape="1">
          <a:blip r:embed="rId4">
            <a:extLst>
              <a:ext uri="{28A0092B-C50C-407E-A947-70E740481C1C}">
                <a14:useLocalDpi xmlns:a14="http://schemas.microsoft.com/office/drawing/2010/main" val="0"/>
              </a:ext>
            </a:extLst>
          </a:blip>
          <a:srcRect l="18985" t="41585" r="18413" b="41892"/>
          <a:stretch/>
        </p:blipFill>
        <p:spPr>
          <a:xfrm>
            <a:off x="1877583" y="8522775"/>
            <a:ext cx="3187174" cy="473184"/>
          </a:xfrm>
          <a:prstGeom prst="rect">
            <a:avLst/>
          </a:prstGeom>
        </p:spPr>
      </p:pic>
      <p:grpSp>
        <p:nvGrpSpPr>
          <p:cNvPr id="10" name="グループ化 9">
            <a:extLst>
              <a:ext uri="{FF2B5EF4-FFF2-40B4-BE49-F238E27FC236}">
                <a16:creationId xmlns:a16="http://schemas.microsoft.com/office/drawing/2014/main" id="{B7637E6F-799B-429F-A7E2-43888ADDAAB2}"/>
              </a:ext>
            </a:extLst>
          </p:cNvPr>
          <p:cNvGrpSpPr/>
          <p:nvPr/>
        </p:nvGrpSpPr>
        <p:grpSpPr>
          <a:xfrm>
            <a:off x="1965993" y="7089930"/>
            <a:ext cx="3207273" cy="1481153"/>
            <a:chOff x="1777681" y="6809113"/>
            <a:chExt cx="3528000" cy="1629268"/>
          </a:xfrm>
        </p:grpSpPr>
        <p:pic>
          <p:nvPicPr>
            <p:cNvPr id="174" name="図 173" descr="テキスト が含まれている画像&#10;&#10;自動的に生成された説明">
              <a:extLst>
                <a:ext uri="{FF2B5EF4-FFF2-40B4-BE49-F238E27FC236}">
                  <a16:creationId xmlns:a16="http://schemas.microsoft.com/office/drawing/2014/main" id="{83FA1AA8-859A-46EE-A4B2-041154489A1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7315" b="86481" l="9115" r="60000">
                          <a14:foregroundMark x1="32813" y1="37870" x2="32813" y2="37870"/>
                          <a14:foregroundMark x1="34063" y1="37315" x2="34063" y2="37315"/>
                          <a14:foregroundMark x1="47396" y1="48611" x2="47396" y2="48611"/>
                          <a14:foregroundMark x1="46146" y1="63426" x2="46146" y2="63426"/>
                          <a14:foregroundMark x1="46146" y1="58981" x2="44688" y2="77500"/>
                          <a14:foregroundMark x1="57697" y1="61944" x2="60156" y2="82685"/>
                          <a14:foregroundMark x1="56094" y1="48426" x2="57697" y2="61944"/>
                          <a14:foregroundMark x1="22083" y1="44907" x2="19792" y2="67500"/>
                          <a14:foregroundMark x1="19792" y1="67500" x2="12760" y2="63796"/>
                          <a14:foregroundMark x1="9115" y1="73704" x2="11198" y2="82130"/>
                          <a14:foregroundMark x1="22188" y1="64815" x2="21302" y2="78148"/>
                          <a14:foregroundMark x1="21875" y1="79074" x2="21875" y2="84444"/>
                          <a14:foregroundMark x1="26094" y1="81852" x2="40208" y2="82685"/>
                          <a14:foregroundMark x1="29115" y1="82685" x2="29375" y2="84444"/>
                          <a14:foregroundMark x1="29375" y1="84444" x2="29375" y2="86481"/>
                          <a14:foregroundMark x1="32031" y1="55648" x2="37396" y2="56574"/>
                          <a14:foregroundMark x1="55000" y1="64167" x2="56875" y2="74722"/>
                          <a14:foregroundMark x1="21302" y1="85463" x2="22760" y2="85463"/>
                          <a14:backgroundMark x1="58594" y1="61944" x2="58594" y2="61944"/>
                        </a14:backgroundRemoval>
                      </a14:imgEffect>
                    </a14:imgLayer>
                  </a14:imgProps>
                </a:ext>
                <a:ext uri="{28A0092B-C50C-407E-A947-70E740481C1C}">
                  <a14:useLocalDpi xmlns:a14="http://schemas.microsoft.com/office/drawing/2010/main" val="0"/>
                </a:ext>
              </a:extLst>
            </a:blip>
            <a:srcRect l="5707" t="32667" r="37579" b="11124"/>
            <a:stretch/>
          </p:blipFill>
          <p:spPr>
            <a:xfrm>
              <a:off x="2067635" y="6809113"/>
              <a:ext cx="2922489" cy="1629268"/>
            </a:xfrm>
            <a:prstGeom prst="rect">
              <a:avLst/>
            </a:prstGeom>
          </p:spPr>
        </p:pic>
        <p:sp>
          <p:nvSpPr>
            <p:cNvPr id="29" name="正方形/長方形 28">
              <a:extLst>
                <a:ext uri="{FF2B5EF4-FFF2-40B4-BE49-F238E27FC236}">
                  <a16:creationId xmlns:a16="http://schemas.microsoft.com/office/drawing/2014/main" id="{8B74C623-7A27-46A7-8C97-48742DC39FF2}"/>
                </a:ext>
              </a:extLst>
            </p:cNvPr>
            <p:cNvSpPr/>
            <p:nvPr/>
          </p:nvSpPr>
          <p:spPr>
            <a:xfrm>
              <a:off x="1777681" y="6825266"/>
              <a:ext cx="3528000" cy="100800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rstTxWarp prst="textArchUp">
                <a:avLst/>
              </a:prstTxWarp>
            </a:bodyPr>
            <a:lstStyle/>
            <a:p>
              <a:pPr algn="ctr">
                <a:lnSpc>
                  <a:spcPts val="1800"/>
                </a:lnSpc>
              </a:pPr>
              <a:r>
                <a:rPr lang="ja-JP" altLang="en-US" sz="1100" dirty="0">
                  <a:ln>
                    <a:solidFill>
                      <a:schemeClr val="bg1">
                        <a:lumMod val="50000"/>
                      </a:schemeClr>
                    </a:solidFill>
                  </a:ln>
                  <a:solidFill>
                    <a:schemeClr val="bg1">
                      <a:lumMod val="50000"/>
                    </a:schemeClr>
                  </a:solidFill>
                  <a:latin typeface="BIZ UDPゴシック" panose="020B0400000000000000" pitchFamily="50" charset="-128"/>
                  <a:ea typeface="BIZ UDPゴシック" panose="020B0400000000000000" pitchFamily="50" charset="-128"/>
                </a:rPr>
                <a:t>マイナ保険証での受診が始まっています</a:t>
              </a:r>
              <a:endParaRPr lang="en-US" altLang="ja-JP" sz="1100" dirty="0">
                <a:ln>
                  <a:solidFill>
                    <a:schemeClr val="bg1">
                      <a:lumMod val="50000"/>
                    </a:schemeClr>
                  </a:solidFill>
                </a:ln>
                <a:solidFill>
                  <a:schemeClr val="bg1">
                    <a:lumMod val="50000"/>
                  </a:schemeClr>
                </a:solidFill>
                <a:latin typeface="BIZ UDPゴシック" panose="020B0400000000000000" pitchFamily="50" charset="-128"/>
                <a:ea typeface="BIZ UDPゴシック" panose="020B0400000000000000" pitchFamily="50" charset="-128"/>
              </a:endParaRPr>
            </a:p>
          </p:txBody>
        </p:sp>
      </p:grpSp>
      <p:sp>
        <p:nvSpPr>
          <p:cNvPr id="171" name="フローチャート: 代替処理 170">
            <a:extLst>
              <a:ext uri="{FF2B5EF4-FFF2-40B4-BE49-F238E27FC236}">
                <a16:creationId xmlns:a16="http://schemas.microsoft.com/office/drawing/2014/main" id="{2CD25275-4299-41FA-88A5-5D5276E5D7D7}"/>
              </a:ext>
            </a:extLst>
          </p:cNvPr>
          <p:cNvSpPr/>
          <p:nvPr/>
        </p:nvSpPr>
        <p:spPr>
          <a:xfrm rot="5400000" flipH="1">
            <a:off x="2795381" y="-2413271"/>
            <a:ext cx="1338134" cy="6561339"/>
          </a:xfrm>
          <a:prstGeom prst="rect">
            <a:avLst/>
          </a:prstGeom>
          <a:solidFill>
            <a:srgbClr val="36CEB5"/>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テキスト が含まれている画像&#10;&#10;自動的に生成された説明">
            <a:extLst>
              <a:ext uri="{FF2B5EF4-FFF2-40B4-BE49-F238E27FC236}">
                <a16:creationId xmlns:a16="http://schemas.microsoft.com/office/drawing/2014/main" id="{5CE2CF50-7696-4A9F-B408-2DDD274F493E}"/>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37593" b="78056" l="64531" r="89740">
                        <a14:foregroundMark x1="65573" y1="48333" x2="67760" y2="60370"/>
                        <a14:foregroundMark x1="79948" y1="48056" x2="79948" y2="48056"/>
                        <a14:foregroundMark x1="79219" y1="49167" x2="79219" y2="49167"/>
                        <a14:foregroundMark x1="64531" y1="48056" x2="64531" y2="48056"/>
                      </a14:backgroundRemoval>
                    </a14:imgEffect>
                  </a14:imgLayer>
                </a14:imgProps>
              </a:ext>
              <a:ext uri="{28A0092B-C50C-407E-A947-70E740481C1C}">
                <a14:useLocalDpi xmlns:a14="http://schemas.microsoft.com/office/drawing/2010/main" val="0"/>
              </a:ext>
            </a:extLst>
          </a:blip>
          <a:srcRect l="63944" t="32666" r="7377" b="16824"/>
          <a:stretch/>
        </p:blipFill>
        <p:spPr>
          <a:xfrm>
            <a:off x="5140160" y="200096"/>
            <a:ext cx="1333900" cy="1321452"/>
          </a:xfrm>
          <a:prstGeom prst="rect">
            <a:avLst/>
          </a:prstGeom>
        </p:spPr>
      </p:pic>
      <p:sp>
        <p:nvSpPr>
          <p:cNvPr id="27" name="テキスト ボックス 26">
            <a:extLst>
              <a:ext uri="{FF2B5EF4-FFF2-40B4-BE49-F238E27FC236}">
                <a16:creationId xmlns:a16="http://schemas.microsoft.com/office/drawing/2014/main" id="{092AD780-BEF3-4CE2-8778-FCE02D67B7A4}"/>
              </a:ext>
            </a:extLst>
          </p:cNvPr>
          <p:cNvSpPr txBox="1"/>
          <p:nvPr/>
        </p:nvSpPr>
        <p:spPr>
          <a:xfrm>
            <a:off x="300767" y="298272"/>
            <a:ext cx="5410576" cy="1092607"/>
          </a:xfrm>
          <a:prstGeom prst="rect">
            <a:avLst/>
          </a:prstGeom>
          <a:noFill/>
        </p:spPr>
        <p:txBody>
          <a:bodyPr wrap="square">
            <a:spAutoFit/>
          </a:bodyPr>
          <a:lstStyle/>
          <a:p>
            <a:pPr>
              <a:lnSpc>
                <a:spcPts val="3900"/>
              </a:lnSpc>
            </a:pPr>
            <a:r>
              <a:rPr lang="ja-JP" altLang="en-US" sz="2800" b="1" dirty="0">
                <a:ln>
                  <a:solidFill>
                    <a:schemeClr val="bg1"/>
                  </a:solidFill>
                </a:ln>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rPr>
              <a:t>医療機関等の受診は</a:t>
            </a:r>
            <a:endParaRPr lang="en-US" altLang="ja-JP" sz="2800" b="1" dirty="0">
              <a:ln>
                <a:solidFill>
                  <a:schemeClr val="bg1"/>
                </a:solidFill>
              </a:ln>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3900"/>
              </a:lnSpc>
            </a:pPr>
            <a:r>
              <a:rPr lang="ja-JP" altLang="en-US" sz="3600" b="1" dirty="0">
                <a:ln>
                  <a:solidFill>
                    <a:srgbClr val="FAEC09"/>
                  </a:solidFill>
                </a:ln>
                <a:solidFill>
                  <a:srgbClr val="FAEC09"/>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4000" b="1" dirty="0">
                <a:ln>
                  <a:solidFill>
                    <a:srgbClr val="FAEC09"/>
                  </a:solidFill>
                </a:ln>
                <a:solidFill>
                  <a:srgbClr val="FAEC09"/>
                </a:solidFill>
                <a:latin typeface="BIZ UDPゴシック" panose="020B0400000000000000" pitchFamily="50" charset="-128"/>
                <a:ea typeface="BIZ UDPゴシック" panose="020B0400000000000000" pitchFamily="50" charset="-128"/>
                <a:cs typeface="Times New Roman" panose="02020603050405020304" pitchFamily="18" charset="0"/>
              </a:rPr>
              <a:t>マイナ保険証</a:t>
            </a:r>
            <a:r>
              <a:rPr lang="ja-JP" altLang="en-US" sz="2800" b="1" dirty="0">
                <a:ln>
                  <a:solidFill>
                    <a:schemeClr val="bg1"/>
                  </a:solidFill>
                </a:ln>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2800" b="1" dirty="0">
              <a:ln>
                <a:solidFill>
                  <a:schemeClr val="bg1"/>
                </a:solidFill>
              </a:ln>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6" name="正方形/長方形 35">
            <a:extLst>
              <a:ext uri="{FF2B5EF4-FFF2-40B4-BE49-F238E27FC236}">
                <a16:creationId xmlns:a16="http://schemas.microsoft.com/office/drawing/2014/main" id="{2D726F6C-056C-470C-8E0C-C1B82C4EA44D}"/>
              </a:ext>
            </a:extLst>
          </p:cNvPr>
          <p:cNvSpPr/>
          <p:nvPr/>
        </p:nvSpPr>
        <p:spPr>
          <a:xfrm>
            <a:off x="3096613" y="1437784"/>
            <a:ext cx="3636000" cy="23760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ts val="1800"/>
              </a:lnSpc>
            </a:pPr>
            <a:r>
              <a:rPr lang="en-US" altLang="ja-JP" sz="900" dirty="0">
                <a:ln>
                  <a:solidFill>
                    <a:srgbClr val="36CEB5"/>
                  </a:solidFill>
                </a:ln>
                <a:solidFill>
                  <a:srgbClr val="36CEB5"/>
                </a:solidFill>
                <a:latin typeface="BIZ UDPゴシック" panose="020B0400000000000000" pitchFamily="50" charset="-128"/>
                <a:ea typeface="BIZ UDPゴシック" panose="020B0400000000000000" pitchFamily="50" charset="-128"/>
              </a:rPr>
              <a:t>※</a:t>
            </a:r>
            <a:r>
              <a:rPr lang="ja-JP" altLang="en-US" sz="900" dirty="0">
                <a:ln>
                  <a:solidFill>
                    <a:srgbClr val="36CEB5"/>
                  </a:solidFill>
                </a:ln>
                <a:solidFill>
                  <a:srgbClr val="36CEB5"/>
                </a:solidFill>
                <a:latin typeface="BIZ UDPゴシック" panose="020B0400000000000000" pitchFamily="50" charset="-128"/>
                <a:ea typeface="BIZ UDPゴシック" panose="020B0400000000000000" pitchFamily="50" charset="-128"/>
              </a:rPr>
              <a:t>マイナ保険証・・・マイナンバーカードに保険証利用登録を行ったもの</a:t>
            </a:r>
            <a:endParaRPr lang="en-US" altLang="ja-JP" sz="900" dirty="0">
              <a:ln>
                <a:solidFill>
                  <a:srgbClr val="36CEB5"/>
                </a:solidFill>
              </a:ln>
              <a:solidFill>
                <a:srgbClr val="36CEB5"/>
              </a:solidFill>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55835927-A686-4861-9DCF-6C81110BC085}"/>
              </a:ext>
            </a:extLst>
          </p:cNvPr>
          <p:cNvSpPr/>
          <p:nvPr/>
        </p:nvSpPr>
        <p:spPr>
          <a:xfrm>
            <a:off x="5156547" y="1889218"/>
            <a:ext cx="648000" cy="410108"/>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2" name="テキスト ボックス 171">
            <a:extLst>
              <a:ext uri="{FF2B5EF4-FFF2-40B4-BE49-F238E27FC236}">
                <a16:creationId xmlns:a16="http://schemas.microsoft.com/office/drawing/2014/main" id="{8A87579A-9053-4D19-9480-59D23A0DEA6B}"/>
              </a:ext>
            </a:extLst>
          </p:cNvPr>
          <p:cNvSpPr txBox="1"/>
          <p:nvPr/>
        </p:nvSpPr>
        <p:spPr>
          <a:xfrm>
            <a:off x="161360" y="1821452"/>
            <a:ext cx="6713034" cy="480773"/>
          </a:xfrm>
          <a:prstGeom prst="rect">
            <a:avLst/>
          </a:prstGeom>
          <a:noFill/>
        </p:spPr>
        <p:txBody>
          <a:bodyPr wrap="square">
            <a:spAutoFit/>
          </a:bodyPr>
          <a:lstStyle/>
          <a:p>
            <a:pPr>
              <a:lnSpc>
                <a:spcPts val="3500"/>
              </a:lnSpc>
            </a:pPr>
            <a:r>
              <a:rPr lang="ja-JP" altLang="en-US" sz="2400" b="1" dirty="0">
                <a:solidFill>
                  <a:srgbClr val="AD7339"/>
                </a:solidFill>
                <a:latin typeface="BIZ UDPゴシック" panose="020B0400000000000000" pitchFamily="50" charset="-128"/>
                <a:ea typeface="BIZ UDPゴシック" panose="020B0400000000000000" pitchFamily="50" charset="-128"/>
                <a:cs typeface="Times New Roman" panose="02020603050405020304" pitchFamily="18" charset="0"/>
              </a:rPr>
              <a:t>健康保険証</a:t>
            </a:r>
            <a:r>
              <a:rPr lang="ja-JP" altLang="en-US" b="1" dirty="0">
                <a:solidFill>
                  <a:srgbClr val="AD7339"/>
                </a:solidFill>
                <a:latin typeface="BIZ UDPゴシック" panose="020B0400000000000000" pitchFamily="50" charset="-128"/>
                <a:ea typeface="BIZ UDPゴシック" panose="020B0400000000000000" pitchFamily="50" charset="-128"/>
                <a:cs typeface="Times New Roman" panose="02020603050405020304" pitchFamily="18" charset="0"/>
              </a:rPr>
              <a:t>の新規交付は令和６年</a:t>
            </a:r>
            <a:r>
              <a:rPr lang="en-US" altLang="ja-JP" b="1" dirty="0">
                <a:solidFill>
                  <a:srgbClr val="AD7339"/>
                </a:solidFill>
                <a:latin typeface="BIZ UDPゴシック" panose="020B0400000000000000" pitchFamily="50" charset="-128"/>
                <a:ea typeface="BIZ UDPゴシック" panose="020B0400000000000000" pitchFamily="50" charset="-128"/>
                <a:cs typeface="Times New Roman" panose="02020603050405020304" pitchFamily="18" charset="0"/>
              </a:rPr>
              <a:t>12</a:t>
            </a:r>
            <a:r>
              <a:rPr lang="ja-JP" altLang="en-US" b="1" dirty="0">
                <a:solidFill>
                  <a:srgbClr val="AD7339"/>
                </a:solidFill>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altLang="ja-JP" b="1" dirty="0">
                <a:solidFill>
                  <a:srgbClr val="AD7339"/>
                </a:solidFill>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en-US" b="1" dirty="0">
                <a:solidFill>
                  <a:srgbClr val="AD7339"/>
                </a:solidFill>
                <a:latin typeface="BIZ UDPゴシック" panose="020B0400000000000000" pitchFamily="50" charset="-128"/>
                <a:ea typeface="BIZ UDPゴシック" panose="020B0400000000000000" pitchFamily="50" charset="-128"/>
                <a:cs typeface="Times New Roman" panose="02020603050405020304" pitchFamily="18" charset="0"/>
              </a:rPr>
              <a:t>日に</a:t>
            </a:r>
            <a:r>
              <a:rPr lang="ja-JP" altLang="en-US" sz="2400" b="1" dirty="0">
                <a:solidFill>
                  <a:srgbClr val="AD7339"/>
                </a:solidFill>
                <a:latin typeface="BIZ UDPゴシック" panose="020B0400000000000000" pitchFamily="50" charset="-128"/>
                <a:ea typeface="BIZ UDPゴシック" panose="020B0400000000000000" pitchFamily="50" charset="-128"/>
                <a:cs typeface="Times New Roman" panose="02020603050405020304" pitchFamily="18" charset="0"/>
              </a:rPr>
              <a:t>廃止</a:t>
            </a:r>
            <a:r>
              <a:rPr lang="ja-JP" altLang="en-US" b="1" dirty="0">
                <a:solidFill>
                  <a:srgbClr val="AD7339"/>
                </a:solidFill>
                <a:latin typeface="BIZ UDPゴシック" panose="020B0400000000000000" pitchFamily="50" charset="-128"/>
                <a:ea typeface="BIZ UDPゴシック" panose="020B0400000000000000" pitchFamily="50" charset="-128"/>
                <a:cs typeface="Times New Roman" panose="02020603050405020304" pitchFamily="18" charset="0"/>
              </a:rPr>
              <a:t>されます</a:t>
            </a:r>
          </a:p>
        </p:txBody>
      </p:sp>
      <p:sp>
        <p:nvSpPr>
          <p:cNvPr id="33" name="四角形: 角を丸くする 32">
            <a:extLst>
              <a:ext uri="{FF2B5EF4-FFF2-40B4-BE49-F238E27FC236}">
                <a16:creationId xmlns:a16="http://schemas.microsoft.com/office/drawing/2014/main" id="{2F295171-D9A7-4664-BEFB-549C98CD68D0}"/>
              </a:ext>
            </a:extLst>
          </p:cNvPr>
          <p:cNvSpPr/>
          <p:nvPr/>
        </p:nvSpPr>
        <p:spPr>
          <a:xfrm>
            <a:off x="105636" y="4750159"/>
            <a:ext cx="1531804" cy="684000"/>
          </a:xfrm>
          <a:prstGeom prst="roundRect">
            <a:avLst/>
          </a:prstGeom>
          <a:solidFill>
            <a:schemeClr val="bg1"/>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497" tIns="40248" rIns="80497" bIns="40248" numCol="1" spcCol="0" rtlCol="0" fromWordArt="0" anchor="ctr" anchorCtr="0" forceAA="0" compatLnSpc="1">
            <a:prstTxWarp prst="textNoShape">
              <a:avLst/>
            </a:prstTxWarp>
            <a:noAutofit/>
          </a:bodyPr>
          <a:lstStyle/>
          <a:p>
            <a:r>
              <a:rPr lang="ja-JP" altLang="en-US" sz="1100" dirty="0">
                <a:solidFill>
                  <a:schemeClr val="tx1"/>
                </a:solidFill>
              </a:rPr>
              <a:t>マイナ保険証が便利なことがわかった！（</a:t>
            </a:r>
            <a:r>
              <a:rPr lang="en-US" altLang="ja-JP" sz="1100" dirty="0">
                <a:solidFill>
                  <a:schemeClr val="tx1"/>
                </a:solidFill>
              </a:rPr>
              <a:t>20</a:t>
            </a:r>
            <a:r>
              <a:rPr lang="ja-JP" altLang="en-US" sz="1100" dirty="0">
                <a:solidFill>
                  <a:schemeClr val="tx1"/>
                </a:solidFill>
              </a:rPr>
              <a:t>代女性）</a:t>
            </a:r>
          </a:p>
        </p:txBody>
      </p:sp>
      <p:sp>
        <p:nvSpPr>
          <p:cNvPr id="34" name="四角形: 角を丸くする 33">
            <a:extLst>
              <a:ext uri="{FF2B5EF4-FFF2-40B4-BE49-F238E27FC236}">
                <a16:creationId xmlns:a16="http://schemas.microsoft.com/office/drawing/2014/main" id="{EDE20D65-9732-47C5-9B5C-97883D78D3E3}"/>
              </a:ext>
            </a:extLst>
          </p:cNvPr>
          <p:cNvSpPr/>
          <p:nvPr/>
        </p:nvSpPr>
        <p:spPr>
          <a:xfrm>
            <a:off x="5216136" y="4024444"/>
            <a:ext cx="1516477" cy="900000"/>
          </a:xfrm>
          <a:prstGeom prst="roundRect">
            <a:avLst/>
          </a:prstGeom>
          <a:solidFill>
            <a:schemeClr val="bg1"/>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497" tIns="40248" rIns="80497" bIns="40248" numCol="1" spcCol="0" rtlCol="0" fromWordArt="0" anchor="ctr" anchorCtr="0" forceAA="0" compatLnSpc="1">
            <a:prstTxWarp prst="textNoShape">
              <a:avLst/>
            </a:prstTxWarp>
            <a:noAutofit/>
          </a:bodyPr>
          <a:lstStyle/>
          <a:p>
            <a:r>
              <a:rPr lang="ja-JP" altLang="en-US" sz="1100" dirty="0">
                <a:solidFill>
                  <a:schemeClr val="tx1"/>
                </a:solidFill>
              </a:rPr>
              <a:t>「資格情報のお知らせ」について理解が深められた！（</a:t>
            </a:r>
            <a:r>
              <a:rPr lang="en-US" altLang="ja-JP" sz="1100" dirty="0">
                <a:solidFill>
                  <a:schemeClr val="tx1"/>
                </a:solidFill>
              </a:rPr>
              <a:t>40</a:t>
            </a:r>
            <a:r>
              <a:rPr lang="ja-JP" altLang="en-US" sz="1100" dirty="0">
                <a:solidFill>
                  <a:schemeClr val="tx1"/>
                </a:solidFill>
              </a:rPr>
              <a:t>代男性）</a:t>
            </a:r>
          </a:p>
        </p:txBody>
      </p:sp>
      <p:sp>
        <p:nvSpPr>
          <p:cNvPr id="35" name="四角形: 角を丸くする 34">
            <a:extLst>
              <a:ext uri="{FF2B5EF4-FFF2-40B4-BE49-F238E27FC236}">
                <a16:creationId xmlns:a16="http://schemas.microsoft.com/office/drawing/2014/main" id="{7C00C059-C230-42DC-A93F-956ADA07DAC6}"/>
              </a:ext>
            </a:extLst>
          </p:cNvPr>
          <p:cNvSpPr/>
          <p:nvPr/>
        </p:nvSpPr>
        <p:spPr>
          <a:xfrm>
            <a:off x="357497" y="7046231"/>
            <a:ext cx="1693730" cy="1080000"/>
          </a:xfrm>
          <a:prstGeom prst="roundRect">
            <a:avLst/>
          </a:prstGeom>
          <a:solidFill>
            <a:schemeClr val="bg1"/>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497" tIns="40248" rIns="80497" bIns="40248" numCol="1" spcCol="0" rtlCol="0" fromWordArt="0" anchor="ctr" anchorCtr="0" forceAA="0" compatLnSpc="1">
            <a:prstTxWarp prst="textNoShape">
              <a:avLst/>
            </a:prstTxWarp>
            <a:noAutofit/>
          </a:bodyPr>
          <a:lstStyle/>
          <a:p>
            <a:r>
              <a:rPr lang="ja-JP" altLang="en-US" sz="1100" dirty="0">
                <a:solidFill>
                  <a:schemeClr val="tx1"/>
                </a:solidFill>
              </a:rPr>
              <a:t>健康保険証廃止後の医療機関の受診方法が分かりやすく説明されていた！（</a:t>
            </a:r>
            <a:r>
              <a:rPr lang="en-US" altLang="ja-JP" sz="1100" dirty="0">
                <a:solidFill>
                  <a:schemeClr val="tx1"/>
                </a:solidFill>
              </a:rPr>
              <a:t>60</a:t>
            </a:r>
            <a:r>
              <a:rPr lang="ja-JP" altLang="en-US" sz="1100" dirty="0">
                <a:solidFill>
                  <a:schemeClr val="tx1"/>
                </a:solidFill>
              </a:rPr>
              <a:t>代男性）</a:t>
            </a:r>
          </a:p>
        </p:txBody>
      </p:sp>
      <p:sp>
        <p:nvSpPr>
          <p:cNvPr id="37" name="四角形: 角を丸くする 36">
            <a:extLst>
              <a:ext uri="{FF2B5EF4-FFF2-40B4-BE49-F238E27FC236}">
                <a16:creationId xmlns:a16="http://schemas.microsoft.com/office/drawing/2014/main" id="{578E34BA-65CF-40B5-A7AD-A49A4D63936E}"/>
              </a:ext>
            </a:extLst>
          </p:cNvPr>
          <p:cNvSpPr/>
          <p:nvPr/>
        </p:nvSpPr>
        <p:spPr>
          <a:xfrm>
            <a:off x="105636" y="2930349"/>
            <a:ext cx="1554944" cy="981049"/>
          </a:xfrm>
          <a:prstGeom prst="roundRect">
            <a:avLst/>
          </a:prstGeom>
          <a:solidFill>
            <a:schemeClr val="bg1"/>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497" tIns="40248" rIns="80497" bIns="40248" numCol="1" spcCol="0" rtlCol="0" fromWordArt="0" anchor="ctr" anchorCtr="0" forceAA="0" compatLnSpc="1">
            <a:prstTxWarp prst="textNoShape">
              <a:avLst/>
            </a:prstTxWarp>
            <a:noAutofit/>
          </a:bodyPr>
          <a:lstStyle/>
          <a:p>
            <a:r>
              <a:rPr lang="ja-JP" altLang="en-US" sz="1100" dirty="0">
                <a:solidFill>
                  <a:schemeClr val="tx1"/>
                </a:solidFill>
              </a:rPr>
              <a:t>現在の健康保険証がいつまで使えるのか不安だったが、この動画を見てわかった！（</a:t>
            </a:r>
            <a:r>
              <a:rPr lang="en-US" altLang="ja-JP" sz="1100" dirty="0">
                <a:solidFill>
                  <a:schemeClr val="tx1"/>
                </a:solidFill>
              </a:rPr>
              <a:t>50</a:t>
            </a:r>
            <a:r>
              <a:rPr lang="ja-JP" altLang="en-US" sz="1100" dirty="0">
                <a:solidFill>
                  <a:schemeClr val="tx1"/>
                </a:solidFill>
              </a:rPr>
              <a:t>代女性）</a:t>
            </a:r>
          </a:p>
        </p:txBody>
      </p:sp>
      <p:sp>
        <p:nvSpPr>
          <p:cNvPr id="39" name="四角形: 角を丸くする 38">
            <a:extLst>
              <a:ext uri="{FF2B5EF4-FFF2-40B4-BE49-F238E27FC236}">
                <a16:creationId xmlns:a16="http://schemas.microsoft.com/office/drawing/2014/main" id="{AB3BD822-1A1C-4FA3-A892-F045B59B67DA}"/>
              </a:ext>
            </a:extLst>
          </p:cNvPr>
          <p:cNvSpPr/>
          <p:nvPr/>
        </p:nvSpPr>
        <p:spPr>
          <a:xfrm>
            <a:off x="5149962" y="6673938"/>
            <a:ext cx="1612525" cy="768696"/>
          </a:xfrm>
          <a:prstGeom prst="roundRect">
            <a:avLst/>
          </a:prstGeom>
          <a:solidFill>
            <a:schemeClr val="bg1"/>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497" tIns="40248" rIns="80497" bIns="40248" numCol="1" spcCol="0" rtlCol="0" fromWordArt="0" anchor="ctr" anchorCtr="0" forceAA="0" compatLnSpc="1">
            <a:prstTxWarp prst="textNoShape">
              <a:avLst/>
            </a:prstTxWarp>
            <a:noAutofit/>
          </a:bodyPr>
          <a:lstStyle/>
          <a:p>
            <a:r>
              <a:rPr lang="ja-JP" altLang="en-US" sz="1100" dirty="0">
                <a:solidFill>
                  <a:schemeClr val="tx1"/>
                </a:solidFill>
              </a:rPr>
              <a:t>災害時の医療機関の受診もこれで安心！（</a:t>
            </a:r>
            <a:r>
              <a:rPr lang="en-US" altLang="ja-JP" sz="1100" dirty="0">
                <a:solidFill>
                  <a:schemeClr val="tx1"/>
                </a:solidFill>
              </a:rPr>
              <a:t>40</a:t>
            </a:r>
            <a:r>
              <a:rPr lang="ja-JP" altLang="en-US" sz="1100" dirty="0">
                <a:solidFill>
                  <a:schemeClr val="tx1"/>
                </a:solidFill>
              </a:rPr>
              <a:t>代女性）</a:t>
            </a:r>
          </a:p>
        </p:txBody>
      </p:sp>
      <p:sp>
        <p:nvSpPr>
          <p:cNvPr id="46" name="楕円 45">
            <a:extLst>
              <a:ext uri="{FF2B5EF4-FFF2-40B4-BE49-F238E27FC236}">
                <a16:creationId xmlns:a16="http://schemas.microsoft.com/office/drawing/2014/main" id="{9E4CCEF3-0C33-4A83-8FBB-A944BD230858}"/>
              </a:ext>
            </a:extLst>
          </p:cNvPr>
          <p:cNvSpPr/>
          <p:nvPr/>
        </p:nvSpPr>
        <p:spPr>
          <a:xfrm>
            <a:off x="937726" y="3990109"/>
            <a:ext cx="318147" cy="333603"/>
          </a:xfrm>
          <a:prstGeom prst="ellipse">
            <a:avLst/>
          </a:prstGeom>
          <a:solidFill>
            <a:srgbClr val="FFF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D2031C10-17B3-477B-8479-535695651730}"/>
              </a:ext>
            </a:extLst>
          </p:cNvPr>
          <p:cNvSpPr/>
          <p:nvPr/>
        </p:nvSpPr>
        <p:spPr>
          <a:xfrm>
            <a:off x="1830578" y="5818023"/>
            <a:ext cx="3575012" cy="488218"/>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ts val="1800"/>
              </a:lnSpc>
            </a:pPr>
            <a:r>
              <a:rPr lang="ja-JP" altLang="en-US" sz="1200" dirty="0">
                <a:ln>
                  <a:solidFill>
                    <a:srgbClr val="36CEB5"/>
                  </a:solidFill>
                </a:ln>
                <a:solidFill>
                  <a:srgbClr val="36CEB5"/>
                </a:solidFill>
                <a:latin typeface="BIZ UDPゴシック" panose="020B0400000000000000" pitchFamily="50" charset="-128"/>
                <a:ea typeface="BIZ UDPゴシック" panose="020B0400000000000000" pitchFamily="50" charset="-128"/>
              </a:rPr>
              <a:t>読み取っていただくと、</a:t>
            </a:r>
            <a:r>
              <a:rPr lang="en-US" altLang="ja-JP" sz="1200" dirty="0">
                <a:ln>
                  <a:solidFill>
                    <a:srgbClr val="36CEB5"/>
                  </a:solidFill>
                </a:ln>
                <a:solidFill>
                  <a:srgbClr val="36CEB5"/>
                </a:solidFill>
                <a:latin typeface="BIZ UDPゴシック" panose="020B0400000000000000" pitchFamily="50" charset="-128"/>
                <a:ea typeface="BIZ UDPゴシック" panose="020B0400000000000000" pitchFamily="50" charset="-128"/>
              </a:rPr>
              <a:t>YouTube</a:t>
            </a:r>
            <a:r>
              <a:rPr lang="ja-JP" altLang="en-US" sz="1200" dirty="0">
                <a:ln>
                  <a:solidFill>
                    <a:srgbClr val="36CEB5"/>
                  </a:solidFill>
                </a:ln>
                <a:solidFill>
                  <a:srgbClr val="36CEB5"/>
                </a:solidFill>
                <a:latin typeface="BIZ UDPゴシック" panose="020B0400000000000000" pitchFamily="50" charset="-128"/>
                <a:ea typeface="BIZ UDPゴシック" panose="020B0400000000000000" pitchFamily="50" charset="-128"/>
              </a:rPr>
              <a:t>に移動します。</a:t>
            </a:r>
            <a:endParaRPr lang="en-US" altLang="ja-JP" sz="1200" dirty="0">
              <a:ln>
                <a:solidFill>
                  <a:srgbClr val="36CEB5"/>
                </a:solidFill>
              </a:ln>
              <a:solidFill>
                <a:srgbClr val="36CEB5"/>
              </a:solidFill>
              <a:latin typeface="BIZ UDPゴシック" panose="020B0400000000000000" pitchFamily="50" charset="-128"/>
              <a:ea typeface="BIZ UDPゴシック" panose="020B0400000000000000" pitchFamily="50" charset="-128"/>
            </a:endParaRPr>
          </a:p>
        </p:txBody>
      </p:sp>
      <p:sp>
        <p:nvSpPr>
          <p:cNvPr id="45" name="楕円 44">
            <a:extLst>
              <a:ext uri="{FF2B5EF4-FFF2-40B4-BE49-F238E27FC236}">
                <a16:creationId xmlns:a16="http://schemas.microsoft.com/office/drawing/2014/main" id="{8F993B72-F6E4-4167-AB91-77BC8CC90020}"/>
              </a:ext>
            </a:extLst>
          </p:cNvPr>
          <p:cNvSpPr/>
          <p:nvPr/>
        </p:nvSpPr>
        <p:spPr>
          <a:xfrm>
            <a:off x="848411" y="5530729"/>
            <a:ext cx="318147" cy="333603"/>
          </a:xfrm>
          <a:prstGeom prst="ellipse">
            <a:avLst/>
          </a:prstGeom>
          <a:solidFill>
            <a:srgbClr val="FFF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a:extLst>
              <a:ext uri="{FF2B5EF4-FFF2-40B4-BE49-F238E27FC236}">
                <a16:creationId xmlns:a16="http://schemas.microsoft.com/office/drawing/2014/main" id="{14A62189-7B98-4BF8-BBC4-B579BC1B7266}"/>
              </a:ext>
            </a:extLst>
          </p:cNvPr>
          <p:cNvSpPr/>
          <p:nvPr/>
        </p:nvSpPr>
        <p:spPr>
          <a:xfrm>
            <a:off x="5956225" y="4995869"/>
            <a:ext cx="318147" cy="333603"/>
          </a:xfrm>
          <a:prstGeom prst="ellipse">
            <a:avLst/>
          </a:prstGeom>
          <a:solidFill>
            <a:srgbClr val="FFF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52">
            <a:extLst>
              <a:ext uri="{FF2B5EF4-FFF2-40B4-BE49-F238E27FC236}">
                <a16:creationId xmlns:a16="http://schemas.microsoft.com/office/drawing/2014/main" id="{1884BDF6-C3B3-4BB0-B675-4DBFF0262037}"/>
              </a:ext>
            </a:extLst>
          </p:cNvPr>
          <p:cNvSpPr/>
          <p:nvPr/>
        </p:nvSpPr>
        <p:spPr>
          <a:xfrm>
            <a:off x="5960297" y="6240837"/>
            <a:ext cx="318147" cy="333603"/>
          </a:xfrm>
          <a:prstGeom prst="ellipse">
            <a:avLst/>
          </a:prstGeom>
          <a:solidFill>
            <a:srgbClr val="FFF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A0D5323E-2ABC-4CAF-BCCE-081FD78C9ED5}"/>
              </a:ext>
            </a:extLst>
          </p:cNvPr>
          <p:cNvSpPr/>
          <p:nvPr/>
        </p:nvSpPr>
        <p:spPr>
          <a:xfrm>
            <a:off x="1169722" y="6604959"/>
            <a:ext cx="318147" cy="333603"/>
          </a:xfrm>
          <a:prstGeom prst="ellipse">
            <a:avLst/>
          </a:prstGeom>
          <a:solidFill>
            <a:srgbClr val="FFF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8DF416F7-85F9-4B5C-8D9D-2EF7A986D537}"/>
              </a:ext>
            </a:extLst>
          </p:cNvPr>
          <p:cNvSpPr/>
          <p:nvPr/>
        </p:nvSpPr>
        <p:spPr>
          <a:xfrm>
            <a:off x="1366579" y="4278528"/>
            <a:ext cx="180000" cy="180000"/>
          </a:xfrm>
          <a:prstGeom prst="ellipse">
            <a:avLst/>
          </a:prstGeom>
          <a:solidFill>
            <a:srgbClr val="FFF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3B319248-E740-4FB8-A1E1-9547BF924F9F}"/>
              </a:ext>
            </a:extLst>
          </p:cNvPr>
          <p:cNvSpPr/>
          <p:nvPr/>
        </p:nvSpPr>
        <p:spPr>
          <a:xfrm>
            <a:off x="1270783" y="5838213"/>
            <a:ext cx="180000" cy="180000"/>
          </a:xfrm>
          <a:prstGeom prst="ellipse">
            <a:avLst/>
          </a:prstGeom>
          <a:solidFill>
            <a:srgbClr val="FFF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62765000-63FA-4B7F-B52E-C9C0C6408677}"/>
              </a:ext>
            </a:extLst>
          </p:cNvPr>
          <p:cNvSpPr/>
          <p:nvPr/>
        </p:nvSpPr>
        <p:spPr>
          <a:xfrm>
            <a:off x="1655180" y="6516929"/>
            <a:ext cx="180000" cy="180000"/>
          </a:xfrm>
          <a:prstGeom prst="ellipse">
            <a:avLst/>
          </a:prstGeom>
          <a:solidFill>
            <a:srgbClr val="FFF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B4D5851B-7AE0-4109-8B06-27F5FE4876C1}"/>
              </a:ext>
            </a:extLst>
          </p:cNvPr>
          <p:cNvSpPr/>
          <p:nvPr/>
        </p:nvSpPr>
        <p:spPr>
          <a:xfrm>
            <a:off x="5693756" y="5298345"/>
            <a:ext cx="180000" cy="180000"/>
          </a:xfrm>
          <a:prstGeom prst="ellipse">
            <a:avLst/>
          </a:prstGeom>
          <a:solidFill>
            <a:srgbClr val="FFF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C4D3174E-7F37-4A60-B669-490D895B0CA3}"/>
              </a:ext>
            </a:extLst>
          </p:cNvPr>
          <p:cNvSpPr/>
          <p:nvPr/>
        </p:nvSpPr>
        <p:spPr>
          <a:xfrm>
            <a:off x="5714547" y="6060837"/>
            <a:ext cx="180000" cy="180000"/>
          </a:xfrm>
          <a:prstGeom prst="ellipse">
            <a:avLst/>
          </a:prstGeom>
          <a:solidFill>
            <a:srgbClr val="FFF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273A1B05-B36E-44DC-9426-217C22DF651A}"/>
              </a:ext>
            </a:extLst>
          </p:cNvPr>
          <p:cNvPicPr>
            <a:picLocks noChangeAspect="1"/>
          </p:cNvPicPr>
          <p:nvPr/>
        </p:nvPicPr>
        <p:blipFill rotWithShape="1">
          <a:blip r:embed="rId8"/>
          <a:srcRect l="4170" r="4234" b="4189"/>
          <a:stretch/>
        </p:blipFill>
        <p:spPr>
          <a:xfrm>
            <a:off x="2395904" y="3748497"/>
            <a:ext cx="2331761" cy="2168076"/>
          </a:xfrm>
          <a:prstGeom prst="rect">
            <a:avLst/>
          </a:prstGeom>
        </p:spPr>
      </p:pic>
      <p:grpSp>
        <p:nvGrpSpPr>
          <p:cNvPr id="3" name="グループ化 2">
            <a:extLst>
              <a:ext uri="{FF2B5EF4-FFF2-40B4-BE49-F238E27FC236}">
                <a16:creationId xmlns:a16="http://schemas.microsoft.com/office/drawing/2014/main" id="{728AE29A-36F0-4029-811D-31EE3075E4BF}"/>
              </a:ext>
            </a:extLst>
          </p:cNvPr>
          <p:cNvGrpSpPr/>
          <p:nvPr/>
        </p:nvGrpSpPr>
        <p:grpSpPr>
          <a:xfrm flipH="1">
            <a:off x="1778041" y="2987531"/>
            <a:ext cx="3600000" cy="795800"/>
            <a:chOff x="594622" y="1891580"/>
            <a:chExt cx="4931043" cy="512840"/>
          </a:xfrm>
        </p:grpSpPr>
        <p:sp>
          <p:nvSpPr>
            <p:cNvPr id="30" name="矢印: 五方向 29">
              <a:extLst>
                <a:ext uri="{FF2B5EF4-FFF2-40B4-BE49-F238E27FC236}">
                  <a16:creationId xmlns:a16="http://schemas.microsoft.com/office/drawing/2014/main" id="{AF899464-EB67-424D-AE5E-510EBB29C98E}"/>
                </a:ext>
              </a:extLst>
            </p:cNvPr>
            <p:cNvSpPr/>
            <p:nvPr/>
          </p:nvSpPr>
          <p:spPr>
            <a:xfrm rot="10800000">
              <a:off x="594622" y="1891580"/>
              <a:ext cx="4931043" cy="51284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nchorCtr="0"/>
            <a:lstStyle/>
            <a:p>
              <a:pPr algn="ctr"/>
              <a:endParaRPr lang="en-US" altLang="ja-JP" sz="1600" dirty="0">
                <a:ln>
                  <a:solidFill>
                    <a:srgbClr val="996633"/>
                  </a:solidFill>
                </a:ln>
                <a:solidFill>
                  <a:srgbClr val="996633"/>
                </a:solidFill>
                <a:latin typeface="BIZ UDPゴシック" panose="020B0400000000000000" pitchFamily="50" charset="-128"/>
                <a:ea typeface="BIZ UDPゴシック" panose="020B0400000000000000" pitchFamily="50" charset="-128"/>
              </a:endParaRPr>
            </a:p>
          </p:txBody>
        </p:sp>
        <p:sp>
          <p:nvSpPr>
            <p:cNvPr id="186" name="正方形/長方形 185">
              <a:extLst>
                <a:ext uri="{FF2B5EF4-FFF2-40B4-BE49-F238E27FC236}">
                  <a16:creationId xmlns:a16="http://schemas.microsoft.com/office/drawing/2014/main" id="{91AE9387-C152-47A1-B55C-66EEF0D71BEE}"/>
                </a:ext>
              </a:extLst>
            </p:cNvPr>
            <p:cNvSpPr/>
            <p:nvPr/>
          </p:nvSpPr>
          <p:spPr>
            <a:xfrm>
              <a:off x="893756" y="1985149"/>
              <a:ext cx="4393318" cy="36000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ts val="2500"/>
                </a:lnSpc>
              </a:pPr>
              <a:r>
                <a:rPr lang="ja-JP" altLang="en-US" sz="1600" dirty="0">
                  <a:ln>
                    <a:solidFill>
                      <a:srgbClr val="36CEB5"/>
                    </a:solidFill>
                  </a:ln>
                  <a:solidFill>
                    <a:srgbClr val="36CEB5"/>
                  </a:solidFill>
                  <a:latin typeface="BIZ UDPゴシック" panose="020B0400000000000000" pitchFamily="50" charset="-128"/>
                  <a:ea typeface="BIZ UDPゴシック" panose="020B0400000000000000" pitchFamily="50" charset="-128"/>
                </a:rPr>
                <a:t>マイナ保険証について</a:t>
              </a:r>
              <a:endParaRPr lang="en-US" altLang="ja-JP" sz="1600" dirty="0">
                <a:ln>
                  <a:solidFill>
                    <a:srgbClr val="36CEB5"/>
                  </a:solidFill>
                </a:ln>
                <a:solidFill>
                  <a:srgbClr val="36CEB5"/>
                </a:solidFill>
                <a:latin typeface="BIZ UDPゴシック" panose="020B0400000000000000" pitchFamily="50" charset="-128"/>
                <a:ea typeface="BIZ UDPゴシック" panose="020B0400000000000000" pitchFamily="50" charset="-128"/>
              </a:endParaRPr>
            </a:p>
            <a:p>
              <a:pPr algn="ctr">
                <a:lnSpc>
                  <a:spcPts val="2500"/>
                </a:lnSpc>
              </a:pPr>
              <a:r>
                <a:rPr lang="ja-JP" altLang="en-US" sz="1600" dirty="0">
                  <a:ln>
                    <a:solidFill>
                      <a:srgbClr val="36CEB5"/>
                    </a:solidFill>
                  </a:ln>
                  <a:solidFill>
                    <a:srgbClr val="36CEB5"/>
                  </a:solidFill>
                  <a:latin typeface="BIZ UDPゴシック" panose="020B0400000000000000" pitchFamily="50" charset="-128"/>
                  <a:ea typeface="BIZ UDPゴシック" panose="020B0400000000000000" pitchFamily="50" charset="-128"/>
                </a:rPr>
                <a:t>動画で確認！</a:t>
              </a:r>
              <a:endParaRPr lang="en-US" altLang="ja-JP" sz="1600" dirty="0">
                <a:ln>
                  <a:solidFill>
                    <a:srgbClr val="36CEB5"/>
                  </a:solidFill>
                </a:ln>
                <a:solidFill>
                  <a:srgbClr val="36CEB5"/>
                </a:solidFill>
                <a:latin typeface="BIZ UDPゴシック" panose="020B0400000000000000" pitchFamily="50" charset="-128"/>
                <a:ea typeface="BIZ UDPゴシック" panose="020B0400000000000000" pitchFamily="50" charset="-128"/>
              </a:endParaRPr>
            </a:p>
          </p:txBody>
        </p:sp>
      </p:grpSp>
      <p:sp>
        <p:nvSpPr>
          <p:cNvPr id="9" name="楕円 8">
            <a:extLst>
              <a:ext uri="{FF2B5EF4-FFF2-40B4-BE49-F238E27FC236}">
                <a16:creationId xmlns:a16="http://schemas.microsoft.com/office/drawing/2014/main" id="{47639EDB-E578-444D-ADA8-636342839436}"/>
              </a:ext>
            </a:extLst>
          </p:cNvPr>
          <p:cNvSpPr/>
          <p:nvPr/>
        </p:nvSpPr>
        <p:spPr>
          <a:xfrm>
            <a:off x="4747064" y="2528331"/>
            <a:ext cx="1368000" cy="1368000"/>
          </a:xfrm>
          <a:prstGeom prst="ellipse">
            <a:avLst/>
          </a:prstGeom>
          <a:solidFill>
            <a:srgbClr val="E1F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5301428F-3D03-4ECC-96DB-20D206C4A267}"/>
              </a:ext>
            </a:extLst>
          </p:cNvPr>
          <p:cNvSpPr/>
          <p:nvPr/>
        </p:nvSpPr>
        <p:spPr>
          <a:xfrm rot="20924414">
            <a:off x="4775180" y="2891779"/>
            <a:ext cx="1302895" cy="568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nchorCtr="0"/>
          <a:lstStyle/>
          <a:p>
            <a:pPr algn="ctr">
              <a:lnSpc>
                <a:spcPts val="1700"/>
              </a:lnSpc>
            </a:pPr>
            <a:r>
              <a:rPr lang="ja-JP" altLang="en-US" sz="1100" dirty="0">
                <a:ln>
                  <a:solidFill>
                    <a:srgbClr val="AD7339"/>
                  </a:solidFill>
                </a:ln>
                <a:solidFill>
                  <a:srgbClr val="AD7339"/>
                </a:solidFill>
                <a:latin typeface="BIZ UDPゴシック" panose="020B0400000000000000" pitchFamily="50" charset="-128"/>
                <a:ea typeface="BIZ UDPゴシック" panose="020B0400000000000000" pitchFamily="50" charset="-128"/>
              </a:rPr>
              <a:t>急な受診時にも</a:t>
            </a:r>
            <a:endParaRPr lang="en-US" altLang="ja-JP" sz="1100" dirty="0">
              <a:ln>
                <a:solidFill>
                  <a:srgbClr val="AD7339"/>
                </a:solidFill>
              </a:ln>
              <a:solidFill>
                <a:srgbClr val="AD7339"/>
              </a:solidFill>
              <a:latin typeface="BIZ UDPゴシック" panose="020B0400000000000000" pitchFamily="50" charset="-128"/>
              <a:ea typeface="BIZ UDPゴシック" panose="020B0400000000000000" pitchFamily="50" charset="-128"/>
            </a:endParaRPr>
          </a:p>
          <a:p>
            <a:pPr algn="ctr">
              <a:lnSpc>
                <a:spcPts val="1700"/>
              </a:lnSpc>
            </a:pPr>
            <a:r>
              <a:rPr lang="ja-JP" altLang="en-US" sz="1100" dirty="0">
                <a:ln>
                  <a:solidFill>
                    <a:srgbClr val="AD7339"/>
                  </a:solidFill>
                </a:ln>
                <a:solidFill>
                  <a:srgbClr val="AD7339"/>
                </a:solidFill>
                <a:latin typeface="BIZ UDPゴシック" panose="020B0400000000000000" pitchFamily="50" charset="-128"/>
                <a:ea typeface="BIZ UDPゴシック" panose="020B0400000000000000" pitchFamily="50" charset="-128"/>
              </a:rPr>
              <a:t>慌てないように！</a:t>
            </a:r>
            <a:endParaRPr lang="en-US" altLang="ja-JP" sz="1100" dirty="0">
              <a:ln>
                <a:solidFill>
                  <a:srgbClr val="AD7339"/>
                </a:solidFill>
              </a:ln>
              <a:solidFill>
                <a:srgbClr val="AD7339"/>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8286659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341</TotalTime>
  <Words>172</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BIZ UDPゴシック</vt:lpstr>
      <vt:lpstr>游ゴシック</vt:lpstr>
      <vt:lpstr>游ゴシック Light</vt:lpstr>
      <vt:lpstr>Arial</vt:lpstr>
      <vt:lpstr>Calibri</vt:lpstr>
      <vt:lpstr>Calibri Light</vt:lpstr>
      <vt:lpstr>Times New Roman</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健保連）小林　瑞季</dc:creator>
  <cp:lastModifiedBy>kenpo</cp:lastModifiedBy>
  <cp:revision>50</cp:revision>
  <cp:lastPrinted>2024-02-22T01:03:08Z</cp:lastPrinted>
  <dcterms:created xsi:type="dcterms:W3CDTF">2023-08-23T04:11:20Z</dcterms:created>
  <dcterms:modified xsi:type="dcterms:W3CDTF">2024-02-22T08:33:14Z</dcterms:modified>
</cp:coreProperties>
</file>